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73" r:id="rId4"/>
    <p:sldId id="390" r:id="rId5"/>
    <p:sldId id="410" r:id="rId6"/>
    <p:sldId id="412" r:id="rId7"/>
    <p:sldId id="413" r:id="rId8"/>
    <p:sldId id="414" r:id="rId9"/>
    <p:sldId id="409" r:id="rId10"/>
    <p:sldId id="417" r:id="rId11"/>
    <p:sldId id="418" r:id="rId12"/>
    <p:sldId id="419" r:id="rId13"/>
    <p:sldId id="420" r:id="rId14"/>
    <p:sldId id="372" r:id="rId15"/>
    <p:sldId id="396" r:id="rId16"/>
  </p:sldIdLst>
  <p:sldSz cx="12192000" cy="6858000"/>
  <p:notesSz cx="6811963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Hansen" initials="BH" lastIdx="0" clrIdx="0">
    <p:extLst>
      <p:ext uri="{19B8F6BF-5375-455C-9EA6-DF929625EA0E}">
        <p15:presenceInfo xmlns:p15="http://schemas.microsoft.com/office/powerpoint/2012/main" userId="S-1-5-21-2487394373-3169202642-898027040-1223" providerId="AD"/>
      </p:ext>
    </p:extLst>
  </p:cmAuthor>
  <p:cmAuthor id="2" name="Birgitte Hansen" initials="BH [2]" lastIdx="1" clrIdx="1">
    <p:extLst>
      <p:ext uri="{19B8F6BF-5375-455C-9EA6-DF929625EA0E}">
        <p15:presenceInfo xmlns:p15="http://schemas.microsoft.com/office/powerpoint/2012/main" userId="S::bha@DAI.dk::37c0f91c-da0c-4ebd-9fe3-75c9fe40c2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-15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F60E7-0237-40DA-9E39-24346076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F1CA02-977A-4CC6-9E07-28F517879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783D23-E4CA-4A7A-9E04-23D1F9A7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708651-B050-4B54-A5A5-73F9C722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ECF5C-6A29-4CC5-B56F-1C9DBBF9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2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4DB45-C369-4580-9AA9-66F6F170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339520-8E9F-4CC8-8B60-9B16FA576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AFEEF5-D16F-4377-9E59-38DC2EC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903FFC-F65B-4A0F-BF41-7AEA1EE7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607803-3963-4581-8AE8-ABACCB55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3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3C3936D-E0B8-4B5C-A317-A5535F0AA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1176BB-5B3A-4C18-BF32-BA19D57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CB50D1-93F2-46B3-92B9-21DFB080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EC9E77-AD65-41FB-9B6D-DF9CC4EF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C1584B-1A0A-4BD1-9424-7FBD0EF8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832EA-7096-4E47-8CB4-458F437E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B54E17-7371-453B-8814-07854839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E8FF0C-CC13-412D-A8A0-79730ECF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35E043-428C-4376-AF36-964E823E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D78BDC-BEF8-4981-BE90-2AFBDC08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00B46-1C53-4B95-BCCE-31000A2A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D2D4F7-64BD-48E9-81B6-DCF1004F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8F7C99-80CB-46C8-B1D2-7B74AAF4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38BCCD-1597-4456-AE9E-8094001D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8C2E14-A28A-408D-885C-C3D16E81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1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6856C-C272-4FB9-A039-A5D8E42C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CB3214-C2B5-44BF-A63F-198B2ADC9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F614613-49A5-4024-A92B-D4359591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F4EB6F-DAB4-4BD0-8D85-17CDFB9F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4FAC45-18D3-4473-AA3D-D250D176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C6FAB6A-33C1-4EF6-86D9-299969B1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8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AD5D5-DA8C-4DD3-8499-9E42EE5D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EBD457-037E-4A72-AAE6-DCB37AC0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FB1CC6-78E9-4382-80B9-51A00E397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F30043-6CAA-4823-BCA6-9A7559B64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AE0489-8976-42FE-B2C2-FDC664F4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815C8AD-F473-4538-9246-8768134C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A2C919-5B09-4657-8C7A-14D7100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2B2DD3-852F-48DB-9F22-B2FE4A33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9C7B7-6300-44A7-BE99-6324BA4F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333311-719F-4DEE-B226-5A5A8199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EC04DE-CD5F-404A-91AB-351BF2CA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921685-238A-4FF4-ADBD-B99A6566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1687C6-E617-4DF0-81D5-69153AE3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3509BE6-70E2-4F92-A4C8-940FD5BD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CA293F-452E-432D-91D8-FD5C0A7C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7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D458-5DF7-40C3-8C28-EA17F61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3EAC9A-802F-46F9-9BE8-90B7BFB8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1FCCF2-14E3-4F14-BCD7-FB0748D9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06A2EA-B0C1-44A0-B992-500D8D91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AA2AFC-B54A-428C-A394-6A058CE3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774B69-84AD-43A5-81BC-14B5DC52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6A080-97C6-474F-962F-362A6935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43619C7-594A-47A1-8EFF-1E426BA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428BF1-8663-4BDA-B201-CD690B979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8CDDA7-F5F5-4C5A-ADEC-0291FD69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F6DD52-460F-4084-904B-A0D7E216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FC597F-22A1-45D1-B428-514714E6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5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F84AF9F-6D6D-42F5-A057-C6B1673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453C58-1393-4A6C-962E-9A1AD667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D8B2EA-2DA2-46D4-AAA2-282D328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16CB-5276-43BF-B6F9-6AECA2A27F1A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BDAB39-A72E-408C-8F01-67114818F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8E214B-4C07-4306-BF19-F0F92AEBB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59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3" name="drumroll.wav"/>
          </p:stSnd>
        </p:sndAc>
      </p:transition>
    </mc:Choice>
    <mc:Fallback xmlns="">
      <p:transition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4FB61-71B5-417D-95D1-97F411901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272" y="1880010"/>
            <a:ext cx="10513106" cy="2943432"/>
          </a:xfrm>
        </p:spPr>
        <p:txBody>
          <a:bodyPr>
            <a:normAutofit fontScale="90000"/>
          </a:bodyPr>
          <a:lstStyle/>
          <a:p>
            <a:pPr algn="l"/>
            <a:r>
              <a:rPr lang="da-DK" sz="6800" dirty="0"/>
              <a:t>Hadsten Boligforening</a:t>
            </a:r>
            <a:br>
              <a:rPr lang="da-DK" sz="6800" dirty="0"/>
            </a:br>
            <a:r>
              <a:rPr lang="da-DK" sz="6800" dirty="0"/>
              <a:t>Afd. 22 </a:t>
            </a:r>
            <a:br>
              <a:rPr lang="da-DK" sz="6800" dirty="0"/>
            </a:br>
            <a:r>
              <a:rPr lang="da-DK" sz="7200" dirty="0" err="1"/>
              <a:t>Hovvej</a:t>
            </a:r>
            <a:r>
              <a:rPr lang="da-DK" sz="7200" dirty="0"/>
              <a:t> 94, 96 og 98 og Hadbjergvej 20 - 46:</a:t>
            </a:r>
            <a:br>
              <a:rPr lang="da-DK" sz="7200" dirty="0"/>
            </a:br>
            <a:endParaRPr lang="da-DK" sz="6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63DCBA-4AFB-47EF-B4F3-1E929FBAA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272" y="4262016"/>
            <a:ext cx="10513106" cy="1242688"/>
          </a:xfrm>
        </p:spPr>
        <p:txBody>
          <a:bodyPr anchor="t">
            <a:noAutofit/>
          </a:bodyPr>
          <a:lstStyle/>
          <a:p>
            <a:pPr algn="l"/>
            <a:r>
              <a:rPr lang="da-DK" sz="2200" dirty="0"/>
              <a:t>Beboerinformationsmøde nr. 4</a:t>
            </a:r>
          </a:p>
          <a:p>
            <a:pPr algn="l"/>
            <a:r>
              <a:rPr lang="da-DK" sz="2200" dirty="0" err="1"/>
              <a:t>Landsbyggefondstøttet</a:t>
            </a:r>
            <a:r>
              <a:rPr lang="da-DK" sz="2200" dirty="0"/>
              <a:t> renovering</a:t>
            </a:r>
          </a:p>
          <a:p>
            <a:pPr algn="l"/>
            <a:r>
              <a:rPr lang="da-DK" sz="2200" dirty="0"/>
              <a:t>Den 10. november 2021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C828847-1B56-4E80-BF57-445839FC6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A775C44-F574-440F-B299-4FF431A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20-46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460" y="1262954"/>
            <a:ext cx="4167298" cy="20242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Ca. 35 </a:t>
            </a:r>
            <a:r>
              <a:rPr lang="en-US" dirty="0" err="1">
                <a:solidFill>
                  <a:schemeClr val="tx1"/>
                </a:solidFill>
              </a:rPr>
              <a:t>år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tagplader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opførelsen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asbestholdig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Fremstår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slidte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massive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og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mosbegroninger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49FCE8FF-B05C-4011-9AAD-CA67BCEF337B}"/>
              </a:ext>
            </a:extLst>
          </p:cNvPr>
          <p:cNvSpPr txBox="1">
            <a:spLocks/>
          </p:cNvSpPr>
          <p:nvPr/>
        </p:nvSpPr>
        <p:spPr>
          <a:xfrm>
            <a:off x="5552579" y="2693234"/>
            <a:ext cx="4167298" cy="29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Ny </a:t>
            </a:r>
            <a:r>
              <a:rPr lang="en-US" dirty="0" err="1">
                <a:solidFill>
                  <a:schemeClr val="tx1"/>
                </a:solidFill>
              </a:rPr>
              <a:t>tagbelægning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f.eks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Tagpap</a:t>
            </a:r>
            <a:r>
              <a:rPr lang="en-US" dirty="0">
                <a:solidFill>
                  <a:schemeClr val="tx1"/>
                </a:solidFill>
              </a:rPr>
              <a:t> med lister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Nye </a:t>
            </a:r>
            <a:r>
              <a:rPr lang="en-US" dirty="0" err="1">
                <a:solidFill>
                  <a:schemeClr val="tx1"/>
                </a:solidFill>
              </a:rPr>
              <a:t>tagrender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nedløb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Efterisolering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</a:t>
            </a:r>
            <a:r>
              <a:rPr lang="en-US" dirty="0">
                <a:solidFill>
                  <a:schemeClr val="tx1"/>
                </a:solidFill>
              </a:rPr>
              <a:t> loft.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4A1CB935-A3DE-45AD-A596-482C4C794F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5810"/>
          <a:stretch/>
        </p:blipFill>
        <p:spPr bwMode="auto">
          <a:xfrm rot="5400000">
            <a:off x="1673756" y="3518063"/>
            <a:ext cx="3139085" cy="2859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Fra Skiffer eternit til listedækning | Phønix Tag">
            <a:extLst>
              <a:ext uri="{FF2B5EF4-FFF2-40B4-BE49-F238E27FC236}">
                <a16:creationId xmlns:a16="http://schemas.microsoft.com/office/drawing/2014/main" id="{EDC6F3D0-D337-4216-A3DC-84DB4D550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6"/>
          <a:stretch/>
        </p:blipFill>
        <p:spPr bwMode="auto">
          <a:xfrm>
            <a:off x="9012459" y="2011507"/>
            <a:ext cx="2232635" cy="22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20-46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20" y="1616993"/>
            <a:ext cx="4167298" cy="2024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Beklædt</a:t>
            </a:r>
            <a:r>
              <a:rPr lang="en-US" dirty="0">
                <a:solidFill>
                  <a:schemeClr val="tx1"/>
                </a:solidFill>
              </a:rPr>
              <a:t> med </a:t>
            </a:r>
            <a:r>
              <a:rPr lang="en-US" dirty="0" err="1">
                <a:solidFill>
                  <a:schemeClr val="tx1"/>
                </a:solidFill>
              </a:rPr>
              <a:t>tagplader</a:t>
            </a:r>
            <a:r>
              <a:rPr lang="en-US" dirty="0">
                <a:solidFill>
                  <a:schemeClr val="tx1"/>
                </a:solidFill>
              </a:rPr>
              <a:t>. Ca. 35 </a:t>
            </a:r>
            <a:r>
              <a:rPr lang="en-US" dirty="0" err="1">
                <a:solidFill>
                  <a:schemeClr val="tx1"/>
                </a:solidFill>
              </a:rPr>
              <a:t>år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gamle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asbestholdig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Fremstår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slidte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49FCE8FF-B05C-4011-9AAD-CA67BCEF337B}"/>
              </a:ext>
            </a:extLst>
          </p:cNvPr>
          <p:cNvSpPr txBox="1">
            <a:spLocks/>
          </p:cNvSpPr>
          <p:nvPr/>
        </p:nvSpPr>
        <p:spPr>
          <a:xfrm>
            <a:off x="1492999" y="3808603"/>
            <a:ext cx="4167298" cy="2537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Ny </a:t>
            </a:r>
            <a:r>
              <a:rPr lang="en-US" dirty="0" err="1">
                <a:solidFill>
                  <a:schemeClr val="tx1"/>
                </a:solidFill>
              </a:rPr>
              <a:t>gavlbeklædning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Mulighed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dirty="0" err="1">
                <a:solidFill>
                  <a:schemeClr val="tx1"/>
                </a:solidFill>
              </a:rPr>
              <a:t>adgang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loftrum</a:t>
            </a:r>
            <a:r>
              <a:rPr lang="en-US" dirty="0">
                <a:solidFill>
                  <a:schemeClr val="tx1"/>
                </a:solidFill>
              </a:rPr>
              <a:t> via </a:t>
            </a:r>
            <a:r>
              <a:rPr lang="en-US" dirty="0" err="1">
                <a:solidFill>
                  <a:schemeClr val="tx1"/>
                </a:solidFill>
              </a:rPr>
              <a:t>gavle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undersøges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Efterisolering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</a:t>
            </a:r>
            <a:r>
              <a:rPr lang="en-US" dirty="0">
                <a:solidFill>
                  <a:schemeClr val="tx1"/>
                </a:solidFill>
              </a:rPr>
              <a:t> loft.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549F0C0A-6DE2-401C-B97F-F8B6B48EEB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7934" y="1874719"/>
            <a:ext cx="3243646" cy="30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20-46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642" y="1434517"/>
            <a:ext cx="4594357" cy="3078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Vinduer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døre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Plastvinduer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opførelsen</a:t>
            </a:r>
            <a:r>
              <a:rPr lang="en-US" dirty="0">
                <a:solidFill>
                  <a:schemeClr val="tx1"/>
                </a:solidFill>
              </a:rPr>
              <a:t>, ca. 35 </a:t>
            </a:r>
            <a:r>
              <a:rPr lang="en-US" dirty="0" err="1">
                <a:solidFill>
                  <a:schemeClr val="tx1"/>
                </a:solidFill>
              </a:rPr>
              <a:t>år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Dårligt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isoleret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utætte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Terrassedøre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franske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altaner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udskiftet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træ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alu</a:t>
            </a:r>
            <a:r>
              <a:rPr lang="en-US" dirty="0">
                <a:solidFill>
                  <a:schemeClr val="tx1"/>
                </a:solidFill>
              </a:rPr>
              <a:t> I 2011.</a:t>
            </a: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49FCE8FF-B05C-4011-9AAD-CA67BCEF337B}"/>
              </a:ext>
            </a:extLst>
          </p:cNvPr>
          <p:cNvSpPr txBox="1">
            <a:spLocks/>
          </p:cNvSpPr>
          <p:nvPr/>
        </p:nvSpPr>
        <p:spPr>
          <a:xfrm>
            <a:off x="5004274" y="4722990"/>
            <a:ext cx="4250261" cy="1704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Plastvinduer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udskiftes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træ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alu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energivinduer</a:t>
            </a:r>
            <a:r>
              <a:rPr lang="en-US" dirty="0">
                <a:solidFill>
                  <a:schemeClr val="tx1"/>
                </a:solidFill>
              </a:rPr>
              <a:t> med </a:t>
            </a:r>
            <a:r>
              <a:rPr lang="en-US" dirty="0" err="1">
                <a:solidFill>
                  <a:schemeClr val="tx1"/>
                </a:solidFill>
              </a:rPr>
              <a:t>bedre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isolering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D23C9311-9499-4DA3-9B38-C6EF35C860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7909" y="1796070"/>
            <a:ext cx="2595564" cy="239661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D62BA92-53AD-42DB-B868-CAAF6C7D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535" y="2886848"/>
            <a:ext cx="1600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6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Hadbjergvej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20-46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Varmegenvindingsanlæg - Pris &amp;amp; Installation [Guide]">
            <a:extLst>
              <a:ext uri="{FF2B5EF4-FFF2-40B4-BE49-F238E27FC236}">
                <a16:creationId xmlns:a16="http://schemas.microsoft.com/office/drawing/2014/main" id="{5D2967D0-0EB9-4568-8C4B-7A2CA38B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21" y="2190109"/>
            <a:ext cx="4373810" cy="35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904" y="1494041"/>
            <a:ext cx="5226839" cy="3078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Indvendig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Der </a:t>
            </a:r>
            <a:r>
              <a:rPr lang="en-US" dirty="0" err="1">
                <a:solidFill>
                  <a:schemeClr val="tx1"/>
                </a:solidFill>
              </a:rPr>
              <a:t>etableres</a:t>
            </a:r>
            <a:r>
              <a:rPr lang="en-US" dirty="0">
                <a:solidFill>
                  <a:schemeClr val="tx1"/>
                </a:solidFill>
              </a:rPr>
              <a:t> et </a:t>
            </a:r>
            <a:r>
              <a:rPr lang="en-US" dirty="0" err="1">
                <a:solidFill>
                  <a:schemeClr val="tx1"/>
                </a:solidFill>
              </a:rPr>
              <a:t>balanceret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ventilationsanlæg</a:t>
            </a:r>
            <a:r>
              <a:rPr lang="en-US" dirty="0">
                <a:solidFill>
                  <a:schemeClr val="tx1"/>
                </a:solidFill>
              </a:rPr>
              <a:t> med </a:t>
            </a:r>
            <a:r>
              <a:rPr lang="en-US" dirty="0" err="1">
                <a:solidFill>
                  <a:schemeClr val="tx1"/>
                </a:solidFill>
              </a:rPr>
              <a:t>varmegenvinding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Forbedret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luftskifte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indeklima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boligerne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6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3" y="487195"/>
            <a:ext cx="10515600" cy="924405"/>
          </a:xfrm>
        </p:spPr>
        <p:txBody>
          <a:bodyPr/>
          <a:lstStyle/>
          <a:p>
            <a:r>
              <a:rPr lang="da-DK" dirty="0"/>
              <a:t>Tidsplan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A9A8D76-A9CB-4A4C-B82E-60DC138A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E8B8D040-50D1-4272-9879-6FEB8E805711}"/>
              </a:ext>
            </a:extLst>
          </p:cNvPr>
          <p:cNvCxnSpPr/>
          <p:nvPr/>
        </p:nvCxnSpPr>
        <p:spPr>
          <a:xfrm>
            <a:off x="698500" y="3429000"/>
            <a:ext cx="109840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749C3DE-ACAB-45EB-8CC8-A8930342F50B}"/>
              </a:ext>
            </a:extLst>
          </p:cNvPr>
          <p:cNvCxnSpPr/>
          <p:nvPr/>
        </p:nvCxnSpPr>
        <p:spPr>
          <a:xfrm>
            <a:off x="698500" y="3208404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0BDD000F-CC3C-479B-AF57-ED3DB1A2D360}"/>
              </a:ext>
            </a:extLst>
          </p:cNvPr>
          <p:cNvCxnSpPr/>
          <p:nvPr/>
        </p:nvCxnSpPr>
        <p:spPr>
          <a:xfrm>
            <a:off x="1016000" y="3208404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4E8CF32-7374-4AE9-A32B-341471584331}"/>
              </a:ext>
            </a:extLst>
          </p:cNvPr>
          <p:cNvCxnSpPr/>
          <p:nvPr/>
        </p:nvCxnSpPr>
        <p:spPr>
          <a:xfrm>
            <a:off x="6350000" y="3191702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ABC3AA5-6C0F-4564-956F-B591F4C3E81D}"/>
              </a:ext>
            </a:extLst>
          </p:cNvPr>
          <p:cNvCxnSpPr/>
          <p:nvPr/>
        </p:nvCxnSpPr>
        <p:spPr>
          <a:xfrm>
            <a:off x="3759200" y="3174307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09C271B-5301-4A7D-956B-6EBAB996D0E9}"/>
              </a:ext>
            </a:extLst>
          </p:cNvPr>
          <p:cNvCxnSpPr/>
          <p:nvPr/>
        </p:nvCxnSpPr>
        <p:spPr>
          <a:xfrm>
            <a:off x="8712200" y="3174307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DF5FCB3-7AE4-42BA-9368-8E042F2EA3D7}"/>
              </a:ext>
            </a:extLst>
          </p:cNvPr>
          <p:cNvCxnSpPr/>
          <p:nvPr/>
        </p:nvCxnSpPr>
        <p:spPr>
          <a:xfrm>
            <a:off x="11049000" y="3174307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BA384505-DDE3-47DB-9D06-577BF3D6AF08}"/>
              </a:ext>
            </a:extLst>
          </p:cNvPr>
          <p:cNvSpPr txBox="1"/>
          <p:nvPr/>
        </p:nvSpPr>
        <p:spPr>
          <a:xfrm>
            <a:off x="698500" y="3656370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2022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EC01E9E-F4DA-4B02-BCB2-7946CB64A868}"/>
              </a:ext>
            </a:extLst>
          </p:cNvPr>
          <p:cNvSpPr txBox="1"/>
          <p:nvPr/>
        </p:nvSpPr>
        <p:spPr>
          <a:xfrm>
            <a:off x="190400" y="1880692"/>
            <a:ext cx="266137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Frem til december: Beboerdemokratisk proces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A03F2D1-D815-4E4A-8A1C-3552473FE9E7}"/>
              </a:ext>
            </a:extLst>
          </p:cNvPr>
          <p:cNvSpPr txBox="1"/>
          <p:nvPr/>
        </p:nvSpPr>
        <p:spPr>
          <a:xfrm>
            <a:off x="8342362" y="2856764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2025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24FEE52-D911-4809-A2C8-F8AA2B979A2F}"/>
              </a:ext>
            </a:extLst>
          </p:cNvPr>
          <p:cNvSpPr txBox="1"/>
          <p:nvPr/>
        </p:nvSpPr>
        <p:spPr>
          <a:xfrm>
            <a:off x="5949222" y="3569502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2024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CB2DF43-7A6D-4810-A72C-D4FDFF7ED0D2}"/>
              </a:ext>
            </a:extLst>
          </p:cNvPr>
          <p:cNvSpPr txBox="1"/>
          <p:nvPr/>
        </p:nvSpPr>
        <p:spPr>
          <a:xfrm>
            <a:off x="3405055" y="3602729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2023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21BC4A6D-E7BD-4DE8-A663-0D73F0C45E87}"/>
              </a:ext>
            </a:extLst>
          </p:cNvPr>
          <p:cNvSpPr txBox="1"/>
          <p:nvPr/>
        </p:nvSpPr>
        <p:spPr>
          <a:xfrm>
            <a:off x="10855498" y="3559068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2026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0F00B59B-1F8E-4E17-BF32-6772093CB5C0}"/>
              </a:ext>
            </a:extLst>
          </p:cNvPr>
          <p:cNvSpPr txBox="1"/>
          <p:nvPr/>
        </p:nvSpPr>
        <p:spPr>
          <a:xfrm>
            <a:off x="169366" y="4220703"/>
            <a:ext cx="2661378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December 2021 Skema A godkendes af Favrskov Kommune og Landsbyggefonden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209E68D-5DF9-409B-B8D5-203A34D0C004}"/>
              </a:ext>
            </a:extLst>
          </p:cNvPr>
          <p:cNvSpPr txBox="1"/>
          <p:nvPr/>
        </p:nvSpPr>
        <p:spPr>
          <a:xfrm>
            <a:off x="3052166" y="4684416"/>
            <a:ext cx="2661378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Aftale med rådgiver.</a:t>
            </a:r>
          </a:p>
          <a:p>
            <a:endParaRPr lang="da-DK" sz="2200" dirty="0"/>
          </a:p>
          <a:p>
            <a:r>
              <a:rPr lang="da-DK" sz="2200" dirty="0"/>
              <a:t>Udarbejdelse af projektmateriale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1169071-8415-4A80-A8E2-A00CFFBC1B8C}"/>
              </a:ext>
            </a:extLst>
          </p:cNvPr>
          <p:cNvSpPr txBox="1"/>
          <p:nvPr/>
        </p:nvSpPr>
        <p:spPr>
          <a:xfrm>
            <a:off x="3660819" y="4140890"/>
            <a:ext cx="2661378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Udbud og licitation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71AA0FB-3785-4C1D-9459-3E2B1EF7DB04}"/>
              </a:ext>
            </a:extLst>
          </p:cNvPr>
          <p:cNvSpPr txBox="1"/>
          <p:nvPr/>
        </p:nvSpPr>
        <p:spPr>
          <a:xfrm>
            <a:off x="5926939" y="1953063"/>
            <a:ext cx="185534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Beboermøde vedr. opstart 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4E9DBCF0-AD10-4BC6-819E-DC7A8E343717}"/>
              </a:ext>
            </a:extLst>
          </p:cNvPr>
          <p:cNvSpPr txBox="1"/>
          <p:nvPr/>
        </p:nvSpPr>
        <p:spPr>
          <a:xfrm>
            <a:off x="7810258" y="4163410"/>
            <a:ext cx="223601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Renoverings-projektet udføres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A6ACB4D0-B84E-428A-8CC2-69A7D3B39746}"/>
              </a:ext>
            </a:extLst>
          </p:cNvPr>
          <p:cNvSpPr txBox="1"/>
          <p:nvPr/>
        </p:nvSpPr>
        <p:spPr>
          <a:xfrm>
            <a:off x="10581747" y="2670572"/>
            <a:ext cx="1495950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Aflevering</a:t>
            </a:r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CC772C01-8D5B-4FC7-A263-3A5A68B4A6C8}"/>
              </a:ext>
            </a:extLst>
          </p:cNvPr>
          <p:cNvCxnSpPr>
            <a:cxnSpLocks/>
          </p:cNvCxnSpPr>
          <p:nvPr/>
        </p:nvCxnSpPr>
        <p:spPr>
          <a:xfrm>
            <a:off x="698500" y="2988688"/>
            <a:ext cx="234225" cy="422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3AC2C11B-8A5B-4682-B412-D81C316CF510}"/>
              </a:ext>
            </a:extLst>
          </p:cNvPr>
          <p:cNvCxnSpPr>
            <a:cxnSpLocks/>
          </p:cNvCxnSpPr>
          <p:nvPr/>
        </p:nvCxnSpPr>
        <p:spPr>
          <a:xfrm flipV="1">
            <a:off x="509456" y="3520323"/>
            <a:ext cx="423268" cy="7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øjre klammeparentes 35">
            <a:extLst>
              <a:ext uri="{FF2B5EF4-FFF2-40B4-BE49-F238E27FC236}">
                <a16:creationId xmlns:a16="http://schemas.microsoft.com/office/drawing/2014/main" id="{B5DD7E35-0D20-47DD-9149-D3FAE59D771A}"/>
              </a:ext>
            </a:extLst>
          </p:cNvPr>
          <p:cNvSpPr/>
          <p:nvPr/>
        </p:nvSpPr>
        <p:spPr>
          <a:xfrm rot="5400000">
            <a:off x="2346012" y="2385395"/>
            <a:ext cx="514978" cy="2661375"/>
          </a:xfrm>
          <a:prstGeom prst="rightBrace">
            <a:avLst>
              <a:gd name="adj1" fmla="val 8333"/>
              <a:gd name="adj2" fmla="val 5295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55457DA7-8A9C-4D04-9052-6F520EF8A2DF}"/>
              </a:ext>
            </a:extLst>
          </p:cNvPr>
          <p:cNvCxnSpPr>
            <a:cxnSpLocks/>
          </p:cNvCxnSpPr>
          <p:nvPr/>
        </p:nvCxnSpPr>
        <p:spPr>
          <a:xfrm flipH="1" flipV="1">
            <a:off x="2789155" y="3730198"/>
            <a:ext cx="651996" cy="1030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øjre klammeparentes 38">
            <a:extLst>
              <a:ext uri="{FF2B5EF4-FFF2-40B4-BE49-F238E27FC236}">
                <a16:creationId xmlns:a16="http://schemas.microsoft.com/office/drawing/2014/main" id="{70EC0A70-949C-488D-9551-3C50E238CD05}"/>
              </a:ext>
            </a:extLst>
          </p:cNvPr>
          <p:cNvSpPr/>
          <p:nvPr/>
        </p:nvSpPr>
        <p:spPr>
          <a:xfrm rot="5400000">
            <a:off x="4876024" y="2539117"/>
            <a:ext cx="558989" cy="2338153"/>
          </a:xfrm>
          <a:prstGeom prst="rightBrace">
            <a:avLst>
              <a:gd name="adj1" fmla="val 8333"/>
              <a:gd name="adj2" fmla="val 5295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817E67E0-8285-4918-B671-2ADB4EFED68F}"/>
              </a:ext>
            </a:extLst>
          </p:cNvPr>
          <p:cNvCxnSpPr>
            <a:cxnSpLocks/>
          </p:cNvCxnSpPr>
          <p:nvPr/>
        </p:nvCxnSpPr>
        <p:spPr>
          <a:xfrm flipV="1">
            <a:off x="4191001" y="3741521"/>
            <a:ext cx="666685" cy="3983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felt 41">
            <a:extLst>
              <a:ext uri="{FF2B5EF4-FFF2-40B4-BE49-F238E27FC236}">
                <a16:creationId xmlns:a16="http://schemas.microsoft.com/office/drawing/2014/main" id="{F10F3877-26C2-4AEE-A161-CDB303811B95}"/>
              </a:ext>
            </a:extLst>
          </p:cNvPr>
          <p:cNvSpPr txBox="1"/>
          <p:nvPr/>
        </p:nvSpPr>
        <p:spPr>
          <a:xfrm>
            <a:off x="6451599" y="5069144"/>
            <a:ext cx="266137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Skema B godkendes af Favrskov Kommune og Landsbyggefonden</a:t>
            </a:r>
          </a:p>
        </p:txBody>
      </p: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3A9264A7-8177-48C4-876A-B2CBCBBB4C6B}"/>
              </a:ext>
            </a:extLst>
          </p:cNvPr>
          <p:cNvCxnSpPr>
            <a:cxnSpLocks/>
          </p:cNvCxnSpPr>
          <p:nvPr/>
        </p:nvCxnSpPr>
        <p:spPr>
          <a:xfrm flipH="1" flipV="1">
            <a:off x="6655875" y="3428699"/>
            <a:ext cx="442986" cy="1714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B2B30591-0430-4A7B-912C-593014013BF1}"/>
              </a:ext>
            </a:extLst>
          </p:cNvPr>
          <p:cNvCxnSpPr>
            <a:cxnSpLocks/>
          </p:cNvCxnSpPr>
          <p:nvPr/>
        </p:nvCxnSpPr>
        <p:spPr>
          <a:xfrm flipH="1">
            <a:off x="6750777" y="2550661"/>
            <a:ext cx="1330689" cy="863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D8F1B3F0-78C0-43A2-B708-3AADD59A2992}"/>
              </a:ext>
            </a:extLst>
          </p:cNvPr>
          <p:cNvSpPr txBox="1"/>
          <p:nvPr/>
        </p:nvSpPr>
        <p:spPr>
          <a:xfrm>
            <a:off x="7959518" y="1819977"/>
            <a:ext cx="2661378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Aftale med entreprenør indgås</a:t>
            </a:r>
          </a:p>
        </p:txBody>
      </p:sp>
      <p:sp>
        <p:nvSpPr>
          <p:cNvPr id="54" name="Højre klammeparentes 53">
            <a:extLst>
              <a:ext uri="{FF2B5EF4-FFF2-40B4-BE49-F238E27FC236}">
                <a16:creationId xmlns:a16="http://schemas.microsoft.com/office/drawing/2014/main" id="{55335045-25E3-41E6-965C-F8A3CFD12F61}"/>
              </a:ext>
            </a:extLst>
          </p:cNvPr>
          <p:cNvSpPr/>
          <p:nvPr/>
        </p:nvSpPr>
        <p:spPr>
          <a:xfrm rot="5400000">
            <a:off x="8676581" y="1795017"/>
            <a:ext cx="558989" cy="3926222"/>
          </a:xfrm>
          <a:prstGeom prst="rightBrace">
            <a:avLst>
              <a:gd name="adj1" fmla="val 8333"/>
              <a:gd name="adj2" fmla="val 5295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81A58E22-07E8-4DD0-9899-0B2C56003C08}"/>
              </a:ext>
            </a:extLst>
          </p:cNvPr>
          <p:cNvCxnSpPr>
            <a:cxnSpLocks/>
          </p:cNvCxnSpPr>
          <p:nvPr/>
        </p:nvCxnSpPr>
        <p:spPr>
          <a:xfrm flipH="1" flipV="1">
            <a:off x="8327597" y="3784945"/>
            <a:ext cx="149635" cy="460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9C09A3D9-9F4E-4EE6-9280-1779E0A525AF}"/>
              </a:ext>
            </a:extLst>
          </p:cNvPr>
          <p:cNvCxnSpPr>
            <a:cxnSpLocks/>
          </p:cNvCxnSpPr>
          <p:nvPr/>
        </p:nvCxnSpPr>
        <p:spPr>
          <a:xfrm>
            <a:off x="6322198" y="2677841"/>
            <a:ext cx="157616" cy="733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41BC04C6-7B00-466F-9A8F-B693A86ACABC}"/>
              </a:ext>
            </a:extLst>
          </p:cNvPr>
          <p:cNvSpPr/>
          <p:nvPr/>
        </p:nvSpPr>
        <p:spPr>
          <a:xfrm>
            <a:off x="535490" y="3310304"/>
            <a:ext cx="258541" cy="25007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3E4FA15D-CE55-447E-983B-EB6F2C778B55}"/>
              </a:ext>
            </a:extLst>
          </p:cNvPr>
          <p:cNvSpPr txBox="1"/>
          <p:nvPr/>
        </p:nvSpPr>
        <p:spPr>
          <a:xfrm>
            <a:off x="2978896" y="1228054"/>
            <a:ext cx="284087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Nedsættelse af byggeudvalg - beboerrepræsentanter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B07D9CB-42BD-4E54-B2C2-400574947CDE}"/>
              </a:ext>
            </a:extLst>
          </p:cNvPr>
          <p:cNvCxnSpPr>
            <a:cxnSpLocks/>
          </p:cNvCxnSpPr>
          <p:nvPr/>
        </p:nvCxnSpPr>
        <p:spPr>
          <a:xfrm flipH="1">
            <a:off x="1359017" y="2303608"/>
            <a:ext cx="2301802" cy="1107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8C3B247F-A1F7-4AF2-AF7D-55C8EAED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686" y="1122324"/>
            <a:ext cx="10515600" cy="924405"/>
          </a:xfrm>
        </p:spPr>
        <p:txBody>
          <a:bodyPr/>
          <a:lstStyle/>
          <a:p>
            <a:r>
              <a:rPr lang="da-DK" sz="6000" dirty="0"/>
              <a:t>Kommende møder</a:t>
            </a:r>
            <a:endParaRPr lang="da-DK" dirty="0"/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D9E1EA38-829D-41A2-B2D8-82CCE9AB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/>
          </a:bodyPr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lvl="1"/>
            <a:endParaRPr lang="da-DK" dirty="0">
              <a:solidFill>
                <a:schemeClr val="tx1"/>
              </a:solidFill>
            </a:endParaRPr>
          </a:p>
          <a:p>
            <a:r>
              <a:rPr lang="da-DK" sz="2400" dirty="0">
                <a:solidFill>
                  <a:schemeClr val="tx1"/>
                </a:solidFill>
              </a:rPr>
              <a:t>	Ekstraordinært afdelingsmøde og ekstraordinær generalforsamling: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December 2021</a:t>
            </a:r>
            <a:r>
              <a:rPr lang="da-DK" sz="2400" dirty="0">
                <a:solidFill>
                  <a:schemeClr val="tx1"/>
                </a:solidFill>
              </a:rPr>
              <a:t>	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2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7316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Dagsorden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33" y="1781176"/>
            <a:ext cx="10861713" cy="3461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Velkomst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præsentation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Hovvej</a:t>
            </a:r>
            <a:r>
              <a:rPr lang="en-US" dirty="0">
                <a:solidFill>
                  <a:schemeClr val="tx1"/>
                </a:solidFill>
              </a:rPr>
              <a:t> 94, 96, 98 og </a:t>
            </a:r>
            <a:r>
              <a:rPr lang="en-US" dirty="0" err="1">
                <a:solidFill>
                  <a:schemeClr val="tx1"/>
                </a:solidFill>
              </a:rPr>
              <a:t>Hadbjergvej</a:t>
            </a:r>
            <a:r>
              <a:rPr lang="en-US" dirty="0">
                <a:solidFill>
                  <a:schemeClr val="tx1"/>
                </a:solidFill>
              </a:rPr>
              <a:t> 20-46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Tidsplan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Kommende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møder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798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Velkomst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præsentation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4DC306A5-993D-4D2C-A0BB-1B6824C8EEAB}"/>
              </a:ext>
            </a:extLst>
          </p:cNvPr>
          <p:cNvSpPr txBox="1">
            <a:spLocks/>
          </p:cNvSpPr>
          <p:nvPr/>
        </p:nvSpPr>
        <p:spPr>
          <a:xfrm>
            <a:off x="676118" y="286530"/>
            <a:ext cx="9604468" cy="87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FFFFFF"/>
                </a:solidFill>
              </a:rPr>
              <a:t>Præsentation af møderække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Hovvej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94, 96 og 98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" name="Billede 70">
            <a:extLst>
              <a:ext uri="{FF2B5EF4-FFF2-40B4-BE49-F238E27FC236}">
                <a16:creationId xmlns:a16="http://schemas.microsoft.com/office/drawing/2014/main" id="{3A498E5B-EF2B-49FF-9BC6-E7889A18B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38" y="1519945"/>
            <a:ext cx="4630226" cy="3430627"/>
          </a:xfrm>
          <a:prstGeom prst="rect">
            <a:avLst/>
          </a:prstGeom>
        </p:spPr>
      </p:pic>
      <p:sp>
        <p:nvSpPr>
          <p:cNvPr id="72" name="Pladsholder til tekst 2">
            <a:extLst>
              <a:ext uri="{FF2B5EF4-FFF2-40B4-BE49-F238E27FC236}">
                <a16:creationId xmlns:a16="http://schemas.microsoft.com/office/drawing/2014/main" id="{1E43CF2A-3825-4DA5-A9D0-6BEC5A4C2E3D}"/>
              </a:ext>
            </a:extLst>
          </p:cNvPr>
          <p:cNvSpPr txBox="1">
            <a:spLocks/>
          </p:cNvSpPr>
          <p:nvPr/>
        </p:nvSpPr>
        <p:spPr>
          <a:xfrm>
            <a:off x="1243089" y="1519945"/>
            <a:ext cx="4043286" cy="238932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</a:rPr>
              <a:t>Renoveringsarbejder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Murværk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Vinduer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døre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Indvendig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0" lvl="2">
              <a:spcBef>
                <a:spcPts val="1000"/>
              </a:spcBef>
            </a:pPr>
            <a:endParaRPr lang="en-US" sz="26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0DD4083-91D9-4547-BF6F-1F475903AC1E}"/>
              </a:ext>
            </a:extLst>
          </p:cNvPr>
          <p:cNvSpPr/>
          <p:nvPr/>
        </p:nvSpPr>
        <p:spPr>
          <a:xfrm>
            <a:off x="8105970" y="3216131"/>
            <a:ext cx="1630261" cy="162588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4" name="Lige pilforbindelse 73">
            <a:extLst>
              <a:ext uri="{FF2B5EF4-FFF2-40B4-BE49-F238E27FC236}">
                <a16:creationId xmlns:a16="http://schemas.microsoft.com/office/drawing/2014/main" id="{70CD2D05-1824-42B0-AE58-49CD8C7400DA}"/>
              </a:ext>
            </a:extLst>
          </p:cNvPr>
          <p:cNvCxnSpPr>
            <a:cxnSpLocks/>
          </p:cNvCxnSpPr>
          <p:nvPr/>
        </p:nvCxnSpPr>
        <p:spPr>
          <a:xfrm>
            <a:off x="5025375" y="2495550"/>
            <a:ext cx="3518550" cy="10287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Hovvej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94, 96 og 98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40B951E-563D-47DE-B13F-5A81932EC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" t="8481" r="4347" b="4227"/>
          <a:stretch/>
        </p:blipFill>
        <p:spPr>
          <a:xfrm>
            <a:off x="5619290" y="1384313"/>
            <a:ext cx="4028519" cy="2178403"/>
          </a:xfrm>
          <a:prstGeom prst="rect">
            <a:avLst/>
          </a:prstGeom>
        </p:spPr>
      </p:pic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460" y="1262954"/>
            <a:ext cx="4167298" cy="2746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Ca. 25 </a:t>
            </a:r>
            <a:r>
              <a:rPr lang="en-US" dirty="0" err="1">
                <a:solidFill>
                  <a:schemeClr val="tx1"/>
                </a:solidFill>
              </a:rPr>
              <a:t>år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gammel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tagpap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Ujævnheder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utætte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taggennemføringer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tx1"/>
                </a:solidFill>
              </a:rPr>
              <a:t>Indvendige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tagnedløb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Fugtproblemer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ovenlys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49FCE8FF-B05C-4011-9AAD-CA67BCEF337B}"/>
              </a:ext>
            </a:extLst>
          </p:cNvPr>
          <p:cNvSpPr txBox="1">
            <a:spLocks/>
          </p:cNvSpPr>
          <p:nvPr/>
        </p:nvSpPr>
        <p:spPr>
          <a:xfrm>
            <a:off x="7124846" y="3429000"/>
            <a:ext cx="4167298" cy="29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Ny </a:t>
            </a:r>
            <a:r>
              <a:rPr lang="en-US" dirty="0" err="1">
                <a:solidFill>
                  <a:schemeClr val="tx1"/>
                </a:solidFill>
              </a:rPr>
              <a:t>tagpap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Nye </a:t>
            </a:r>
            <a:r>
              <a:rPr lang="en-US" i="1" dirty="0" err="1">
                <a:solidFill>
                  <a:schemeClr val="tx1"/>
                </a:solidFill>
              </a:rPr>
              <a:t>udvendige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tagrender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nedløb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Efterisolering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</a:t>
            </a:r>
            <a:r>
              <a:rPr lang="en-US" dirty="0">
                <a:solidFill>
                  <a:schemeClr val="tx1"/>
                </a:solidFill>
              </a:rPr>
              <a:t> tag.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Fjerne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ovenlys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2DE868B-E55B-4391-A7F9-15AFE8CA94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03" b="57235"/>
          <a:stretch/>
        </p:blipFill>
        <p:spPr>
          <a:xfrm>
            <a:off x="1590770" y="4248872"/>
            <a:ext cx="4028520" cy="11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Hovvej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94, 96 og 98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183" y="1523013"/>
            <a:ext cx="4167298" cy="1413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Murværk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Lodrette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revner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murværk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hjørner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49FCE8FF-B05C-4011-9AAD-CA67BCEF337B}"/>
              </a:ext>
            </a:extLst>
          </p:cNvPr>
          <p:cNvSpPr txBox="1">
            <a:spLocks/>
          </p:cNvSpPr>
          <p:nvPr/>
        </p:nvSpPr>
        <p:spPr>
          <a:xfrm>
            <a:off x="1188720" y="3069186"/>
            <a:ext cx="4167298" cy="2372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Hjørner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ommures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8B75DEF-92EA-4481-9966-8EA96294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02" y="1402039"/>
            <a:ext cx="37433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9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Hovvej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94, 96 og 98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183" y="1556528"/>
            <a:ext cx="4167298" cy="23724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Vinduer</a:t>
            </a:r>
            <a:r>
              <a:rPr lang="en-US" sz="3600" dirty="0">
                <a:solidFill>
                  <a:schemeClr val="tx1"/>
                </a:solidFill>
              </a:rPr>
              <a:t> og </a:t>
            </a:r>
            <a:r>
              <a:rPr lang="en-US" sz="3600" dirty="0" err="1">
                <a:solidFill>
                  <a:schemeClr val="tx1"/>
                </a:solidFill>
              </a:rPr>
              <a:t>døre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Plast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vinduer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døre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fra</a:t>
            </a:r>
            <a:r>
              <a:rPr lang="en-US" dirty="0">
                <a:solidFill>
                  <a:schemeClr val="tx1"/>
                </a:solidFill>
              </a:rPr>
              <a:t> 1990’erne – dog er </a:t>
            </a:r>
            <a:r>
              <a:rPr lang="en-US" dirty="0" err="1">
                <a:solidFill>
                  <a:schemeClr val="tx1"/>
                </a:solidFill>
              </a:rPr>
              <a:t>vinduesparti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entredør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udskiftet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2009.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Utætte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dårligt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isoleret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49FCE8FF-B05C-4011-9AAD-CA67BCEF337B}"/>
              </a:ext>
            </a:extLst>
          </p:cNvPr>
          <p:cNvSpPr txBox="1">
            <a:spLocks/>
          </p:cNvSpPr>
          <p:nvPr/>
        </p:nvSpPr>
        <p:spPr>
          <a:xfrm>
            <a:off x="1188720" y="4026716"/>
            <a:ext cx="4167298" cy="2231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Plastvinduer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udskiftes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træ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alu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energivinduer</a:t>
            </a:r>
            <a:r>
              <a:rPr lang="en-US" dirty="0">
                <a:solidFill>
                  <a:schemeClr val="tx1"/>
                </a:solidFill>
              </a:rPr>
              <a:t> med </a:t>
            </a:r>
            <a:r>
              <a:rPr lang="en-US" dirty="0" err="1">
                <a:solidFill>
                  <a:schemeClr val="tx1"/>
                </a:solidFill>
              </a:rPr>
              <a:t>bedre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isoleringsevne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85829D-B23D-4D99-BC57-601A53C6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27" y="1886196"/>
            <a:ext cx="45624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5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Hovvej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94, 96 og 98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D788FF2D-E122-4C22-B82A-F2EDA4C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182" y="1556527"/>
            <a:ext cx="4680759" cy="4517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Indvendige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arbejder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Indvendig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renovering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boligerne</a:t>
            </a:r>
            <a:r>
              <a:rPr lang="en-US" sz="2400" dirty="0">
                <a:solidFill>
                  <a:schemeClr val="tx1"/>
                </a:solidFill>
              </a:rPr>
              <a:t> er </a:t>
            </a:r>
            <a:r>
              <a:rPr lang="en-US" sz="2400" i="1" dirty="0" err="1">
                <a:solidFill>
                  <a:schemeClr val="tx1"/>
                </a:solidFill>
              </a:rPr>
              <a:t>ikke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del </a:t>
            </a:r>
            <a:r>
              <a:rPr lang="en-US" sz="2400" dirty="0" err="1">
                <a:solidFill>
                  <a:schemeClr val="tx1"/>
                </a:solidFill>
              </a:rPr>
              <a:t>af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helhedsplanen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Sideløbende</a:t>
            </a:r>
            <a:r>
              <a:rPr lang="en-US" dirty="0">
                <a:solidFill>
                  <a:schemeClr val="tx1"/>
                </a:solidFill>
              </a:rPr>
              <a:t> med </a:t>
            </a:r>
            <a:r>
              <a:rPr lang="en-US" dirty="0" err="1">
                <a:solidFill>
                  <a:schemeClr val="tx1"/>
                </a:solidFill>
              </a:rPr>
              <a:t>helhedsplanen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udarbejdes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standard for </a:t>
            </a:r>
            <a:r>
              <a:rPr lang="en-US" dirty="0" err="1">
                <a:solidFill>
                  <a:schemeClr val="tx1"/>
                </a:solidFill>
              </a:rPr>
              <a:t>indvendig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istandsættelse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boligerne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Istandsættelsen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være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frivilligt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fraflytning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85829D-B23D-4D99-BC57-601A53C6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59" y="1745018"/>
            <a:ext cx="4167299" cy="2462099"/>
          </a:xfrm>
          <a:prstGeom prst="rect">
            <a:avLst/>
          </a:prstGeom>
        </p:spPr>
      </p:pic>
      <p:pic>
        <p:nvPicPr>
          <p:cNvPr id="3074" name="Picture 2" descr="Georg Gearløs/Dr. G (Fra Disney) | WeirdSpace">
            <a:extLst>
              <a:ext uri="{FF2B5EF4-FFF2-40B4-BE49-F238E27FC236}">
                <a16:creationId xmlns:a16="http://schemas.microsoft.com/office/drawing/2014/main" id="{30FEBF2A-97D1-4ADE-A4AB-BF708DFC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54" y="4345224"/>
            <a:ext cx="999005" cy="19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1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Renoveringsarbejder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Hadbjergvej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20-46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4DBF8A5D-B736-4763-AC83-BB554266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48" y="1792929"/>
            <a:ext cx="4630226" cy="3430627"/>
          </a:xfrm>
          <a:prstGeom prst="rect">
            <a:avLst/>
          </a:prstGeom>
        </p:spPr>
      </p:pic>
      <p:sp>
        <p:nvSpPr>
          <p:cNvPr id="39" name="Pladsholder til tekst 2">
            <a:extLst>
              <a:ext uri="{FF2B5EF4-FFF2-40B4-BE49-F238E27FC236}">
                <a16:creationId xmlns:a16="http://schemas.microsoft.com/office/drawing/2014/main" id="{F7A43D48-60F2-40DB-8A2A-190A3BADB6BD}"/>
              </a:ext>
            </a:extLst>
          </p:cNvPr>
          <p:cNvSpPr txBox="1">
            <a:spLocks/>
          </p:cNvSpPr>
          <p:nvPr/>
        </p:nvSpPr>
        <p:spPr>
          <a:xfrm>
            <a:off x="1188719" y="1794029"/>
            <a:ext cx="3750749" cy="241724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Gavle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Vinduer</a:t>
            </a:r>
            <a:r>
              <a:rPr lang="en-US" dirty="0">
                <a:solidFill>
                  <a:schemeClr val="tx1"/>
                </a:solidFill>
              </a:rPr>
              <a:t> og </a:t>
            </a:r>
            <a:r>
              <a:rPr lang="en-US" dirty="0" err="1">
                <a:solidFill>
                  <a:schemeClr val="tx1"/>
                </a:solidFill>
              </a:rPr>
              <a:t>døre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Indvendig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0" lvl="2">
              <a:spcBef>
                <a:spcPts val="1000"/>
              </a:spcBef>
            </a:pPr>
            <a:endParaRPr lang="en-US" sz="26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  <a:p>
            <a:pPr algn="r"/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D72EDB5-4848-4B73-BDB6-0364921D4882}"/>
              </a:ext>
            </a:extLst>
          </p:cNvPr>
          <p:cNvSpPr/>
          <p:nvPr/>
        </p:nvSpPr>
        <p:spPr>
          <a:xfrm>
            <a:off x="8596460" y="1792929"/>
            <a:ext cx="1324022" cy="11436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1" name="Lige pilforbindelse 40">
            <a:extLst>
              <a:ext uri="{FF2B5EF4-FFF2-40B4-BE49-F238E27FC236}">
                <a16:creationId xmlns:a16="http://schemas.microsoft.com/office/drawing/2014/main" id="{4CBE6CF5-7157-427B-9C82-99167A54B094}"/>
              </a:ext>
            </a:extLst>
          </p:cNvPr>
          <p:cNvCxnSpPr>
            <a:cxnSpLocks/>
          </p:cNvCxnSpPr>
          <p:nvPr/>
        </p:nvCxnSpPr>
        <p:spPr>
          <a:xfrm flipV="1">
            <a:off x="4420998" y="2175102"/>
            <a:ext cx="4351527" cy="22414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0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443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Hadsten Boligforening Afd. 22  Hovvej 94, 96 og 98 og Hadbjergvej 20 - 46: </vt:lpstr>
      <vt:lpstr>Dagsorden</vt:lpstr>
      <vt:lpstr>Velkomst og 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Tidsplan</vt:lpstr>
      <vt:lpstr>Kommende møder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Vejlby Hus</dc:title>
  <dc:creator>Birgitte Hansen</dc:creator>
  <cp:lastModifiedBy>Birgitte Hansen</cp:lastModifiedBy>
  <cp:revision>146</cp:revision>
  <cp:lastPrinted>2021-11-10T12:31:43Z</cp:lastPrinted>
  <dcterms:created xsi:type="dcterms:W3CDTF">2018-10-02T10:39:07Z</dcterms:created>
  <dcterms:modified xsi:type="dcterms:W3CDTF">2021-11-10T13:14:53Z</dcterms:modified>
</cp:coreProperties>
</file>